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6" r:id="rId2"/>
    <p:sldId id="278" r:id="rId3"/>
    <p:sldId id="298" r:id="rId4"/>
    <p:sldId id="300" r:id="rId5"/>
    <p:sldId id="301" r:id="rId6"/>
    <p:sldId id="302" r:id="rId7"/>
    <p:sldId id="303" r:id="rId8"/>
    <p:sldId id="304" r:id="rId9"/>
    <p:sldId id="308" r:id="rId10"/>
    <p:sldId id="306" r:id="rId11"/>
    <p:sldId id="307" r:id="rId12"/>
    <p:sldId id="309" r:id="rId13"/>
    <p:sldId id="312" r:id="rId14"/>
    <p:sldId id="314" r:id="rId15"/>
    <p:sldId id="310" r:id="rId16"/>
    <p:sldId id="311" r:id="rId17"/>
    <p:sldId id="313" r:id="rId18"/>
    <p:sldId id="315" r:id="rId19"/>
    <p:sldId id="316" r:id="rId20"/>
    <p:sldId id="317" r:id="rId21"/>
    <p:sldId id="318" r:id="rId22"/>
    <p:sldId id="320" r:id="rId23"/>
    <p:sldId id="319" r:id="rId24"/>
    <p:sldId id="277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2A925-FB66-4F60-80EE-67C8C924C714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50533-5F0A-4ECD-815B-960AD8F6D3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5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6ED1-592A-4732-A26E-A53F87094C5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6ED1-592A-4732-A26E-A53F87094C5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A9F0-388F-4639-945C-28C9AAB82C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140968"/>
            <a:ext cx="8892480" cy="1080120"/>
          </a:xfrm>
        </p:spPr>
        <p:txBody>
          <a:bodyPr>
            <a:noAutofit/>
          </a:bodyPr>
          <a:lstStyle/>
          <a:p>
            <a:r>
              <a:rPr lang="ru-RU" dirty="0"/>
              <a:t>Продвижение сайтов на основе оптимизации </a:t>
            </a:r>
            <a:r>
              <a:rPr lang="ru-RU" dirty="0" err="1"/>
              <a:t>интента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без глубоких знаний </a:t>
            </a:r>
            <a:r>
              <a:rPr lang="en-US" dirty="0"/>
              <a:t>SEO</a:t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789601"/>
            <a:ext cx="8510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/>
              <a:t>Докладчик</a:t>
            </a:r>
            <a:r>
              <a:rPr lang="en-US" sz="3000" b="1" dirty="0"/>
              <a:t>:</a:t>
            </a:r>
            <a:br>
              <a:rPr lang="ru-RU" sz="3000" b="1" dirty="0"/>
            </a:br>
            <a:r>
              <a:rPr lang="ru-RU" sz="3000" b="1" dirty="0"/>
              <a:t>Акулов Максим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848" y="6165304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Пенза, 2019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319385"/>
            <a:ext cx="7560840" cy="45719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s://seo-impulse.ru/bitrix/templates/seo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78288"/>
            <a:ext cx="3254126" cy="810552"/>
          </a:xfrm>
          <a:prstGeom prst="rect">
            <a:avLst/>
          </a:prstGeom>
          <a:noFill/>
        </p:spPr>
      </p:pic>
      <p:pic>
        <p:nvPicPr>
          <p:cNvPr id="1026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1860"/>
            <a:ext cx="3024336" cy="2009470"/>
          </a:xfrm>
          <a:prstGeom prst="rect">
            <a:avLst/>
          </a:prstGeom>
          <a:noFill/>
        </p:spPr>
      </p:pic>
      <p:pic>
        <p:nvPicPr>
          <p:cNvPr id="1028" name="Picture 4" descr="https://seo-school.ru/layout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08248"/>
            <a:ext cx="3206864" cy="94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4005064"/>
            <a:ext cx="9144000" cy="285293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908720"/>
            <a:ext cx="9144000" cy="309634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>
                <a:latin typeface="+mj-lt"/>
                <a:ea typeface="+mj-ea"/>
                <a:cs typeface="+mj-cs"/>
              </a:rPr>
              <a:t>UGC</a:t>
            </a:r>
            <a:r>
              <a:rPr lang="ru-RU" sz="4400" noProof="0" dirty="0">
                <a:latin typeface="+mj-lt"/>
                <a:ea typeface="+mj-ea"/>
                <a:cs typeface="+mj-cs"/>
              </a:rPr>
              <a:t>-контент + форумы</a:t>
            </a:r>
            <a:r>
              <a:rPr lang="en-US" sz="4400" noProof="0" dirty="0">
                <a:latin typeface="+mj-lt"/>
                <a:ea typeface="+mj-ea"/>
                <a:cs typeface="+mj-cs"/>
              </a:rPr>
              <a:t>/</a:t>
            </a:r>
            <a:r>
              <a:rPr lang="ru-RU" sz="4400" noProof="0" dirty="0" err="1">
                <a:latin typeface="+mj-lt"/>
                <a:ea typeface="+mj-ea"/>
                <a:cs typeface="+mj-cs"/>
              </a:rPr>
              <a:t>отзывики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776864" cy="27372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531" y="4221088"/>
            <a:ext cx="65627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8136904" cy="170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0"/>
            <a:ext cx="8229600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>
                <a:latin typeface="+mj-lt"/>
                <a:ea typeface="+mj-ea"/>
                <a:cs typeface="+mj-cs"/>
              </a:rPr>
              <a:t>Таблица </a:t>
            </a:r>
            <a:r>
              <a:rPr lang="ru-RU" sz="4400" noProof="0" dirty="0" err="1">
                <a:latin typeface="+mj-lt"/>
                <a:ea typeface="+mj-ea"/>
                <a:cs typeface="+mj-cs"/>
              </a:rPr>
              <a:t>интента</a:t>
            </a:r>
            <a:r>
              <a:rPr lang="ru-RU" sz="4400" noProof="0" dirty="0">
                <a:latin typeface="+mj-lt"/>
                <a:ea typeface="+mj-ea"/>
                <a:cs typeface="+mj-cs"/>
              </a:rPr>
              <a:t> (карточка товара)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07904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  <a:r>
              <a:rPr lang="ru-RU" b="1" dirty="0"/>
              <a:t>1</a:t>
            </a:r>
          </a:p>
        </p:txBody>
      </p:sp>
      <p:pic>
        <p:nvPicPr>
          <p:cNvPr id="8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80525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0"/>
            <a:ext cx="8229600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Прототип</a:t>
            </a:r>
            <a:r>
              <a:rPr lang="en-US" sz="4400" dirty="0">
                <a:latin typeface="+mj-lt"/>
                <a:ea typeface="+mj-ea"/>
                <a:cs typeface="+mj-cs"/>
              </a:rPr>
              <a:t>/</a:t>
            </a:r>
            <a:r>
              <a:rPr lang="ru-RU" sz="4400" dirty="0" err="1">
                <a:latin typeface="+mj-lt"/>
                <a:ea typeface="+mj-ea"/>
                <a:cs typeface="+mj-cs"/>
              </a:rPr>
              <a:t>мокап</a:t>
            </a:r>
            <a:r>
              <a:rPr lang="en-US" sz="4400" dirty="0">
                <a:latin typeface="+mj-lt"/>
                <a:ea typeface="+mj-ea"/>
                <a:cs typeface="+mj-cs"/>
              </a:rPr>
              <a:t>/</a:t>
            </a:r>
            <a:r>
              <a:rPr lang="ru-RU" sz="4400" dirty="0" err="1">
                <a:latin typeface="+mj-lt"/>
                <a:ea typeface="+mj-ea"/>
                <a:cs typeface="+mj-cs"/>
              </a:rPr>
              <a:t>тз</a:t>
            </a:r>
            <a:r>
              <a:rPr lang="ru-RU" sz="4400" dirty="0">
                <a:latin typeface="+mj-lt"/>
                <a:ea typeface="+mj-ea"/>
                <a:cs typeface="+mj-cs"/>
              </a:rPr>
              <a:t> </a:t>
            </a:r>
            <a:r>
              <a:rPr lang="ru-RU" sz="4400" dirty="0" err="1">
                <a:latin typeface="+mj-lt"/>
                <a:ea typeface="+mj-ea"/>
                <a:cs typeface="+mj-cs"/>
              </a:rPr>
              <a:t>диайнеру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008" y="981889"/>
            <a:ext cx="385192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200" b="1" dirty="0"/>
              <a:t>Вариант 1</a:t>
            </a:r>
            <a:r>
              <a:rPr lang="en-US" sz="2200" b="1" dirty="0"/>
              <a:t>:</a:t>
            </a:r>
            <a:r>
              <a:rPr lang="ru-RU" sz="2200" b="1" dirty="0"/>
              <a:t> отдаем дизайнеру 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980728"/>
            <a:ext cx="4283968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/>
              <a:t>Вариант 2</a:t>
            </a:r>
            <a:r>
              <a:rPr lang="en-US" sz="2200" b="1" dirty="0"/>
              <a:t>:</a:t>
            </a:r>
            <a:r>
              <a:rPr lang="ru-RU" sz="2200" b="1" dirty="0"/>
              <a:t> делаем </a:t>
            </a:r>
            <a:r>
              <a:rPr lang="ru-RU" sz="2200" b="1" dirty="0" err="1"/>
              <a:t>мокапы</a:t>
            </a:r>
            <a:r>
              <a:rPr lang="ru-RU" sz="2200" b="1" dirty="0"/>
              <a:t> сами</a:t>
            </a:r>
            <a:endParaRPr lang="ru-RU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6341258"/>
            <a:ext cx="366856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err="1"/>
              <a:t>Мокап</a:t>
            </a:r>
            <a:r>
              <a:rPr lang="ru-RU" sz="2000" b="1" dirty="0"/>
              <a:t> с сервиса  - </a:t>
            </a:r>
            <a:r>
              <a:rPr lang="en-US" sz="2000" b="1" dirty="0"/>
              <a:t>moqups.com</a:t>
            </a:r>
            <a:endParaRPr lang="ru-RU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7056784" cy="4271742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115"/>
            <a:ext cx="8064896" cy="412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b="30190"/>
          <a:stretch>
            <a:fillRect/>
          </a:stretch>
        </p:blipFill>
        <p:spPr bwMode="auto">
          <a:xfrm>
            <a:off x="467545" y="4121696"/>
            <a:ext cx="7848871" cy="2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355976" y="2492896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33977"/>
          <a:stretch>
            <a:fillRect/>
          </a:stretch>
        </p:blipFill>
        <p:spPr bwMode="auto">
          <a:xfrm>
            <a:off x="467543" y="260648"/>
            <a:ext cx="758247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827584" y="3789040"/>
            <a:ext cx="7272808" cy="2880320"/>
            <a:chOff x="395536" y="1340768"/>
            <a:chExt cx="7400925" cy="3096344"/>
          </a:xfrm>
        </p:grpSpPr>
        <p:pic>
          <p:nvPicPr>
            <p:cNvPr id="1024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b="85825"/>
            <a:stretch>
              <a:fillRect/>
            </a:stretch>
          </p:blipFill>
          <p:spPr bwMode="auto">
            <a:xfrm>
              <a:off x="395536" y="1340768"/>
              <a:ext cx="740092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t="42524"/>
            <a:stretch>
              <a:fillRect/>
            </a:stretch>
          </p:blipFill>
          <p:spPr bwMode="auto">
            <a:xfrm>
              <a:off x="395537" y="1844824"/>
              <a:ext cx="7300954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Прямоугольник 10"/>
          <p:cNvSpPr/>
          <p:nvPr/>
        </p:nvSpPr>
        <p:spPr>
          <a:xfrm flipV="1">
            <a:off x="0" y="3645024"/>
            <a:ext cx="9144000" cy="72008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Катализаторы процесса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07904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  <a:r>
              <a:rPr lang="ru-RU" b="1" dirty="0"/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204864"/>
            <a:ext cx="7272808" cy="50405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6024" y="980728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После создания новых страниц</a:t>
            </a:r>
            <a:r>
              <a:rPr lang="en-US" sz="2400" b="1" dirty="0"/>
              <a:t> ( </a:t>
            </a:r>
            <a:r>
              <a:rPr lang="ru-RU" sz="2400" b="1" dirty="0"/>
              <a:t>или всего сайта). </a:t>
            </a:r>
            <a:br>
              <a:rPr lang="ru-RU" sz="2400" b="1" dirty="0"/>
            </a:br>
            <a:r>
              <a:rPr lang="ru-RU" sz="2400" b="1" dirty="0"/>
              <a:t>Ускорение процесса сбора статистических данных о страницах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708920"/>
            <a:ext cx="439248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212976"/>
            <a:ext cx="2952328" cy="5040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717032"/>
            <a:ext cx="1512168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276872"/>
            <a:ext cx="52920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Реклама на поиске в </a:t>
            </a:r>
            <a:r>
              <a:rPr lang="ru-RU" sz="2200" b="1" dirty="0" err="1"/>
              <a:t>Яндекс.Директ</a:t>
            </a:r>
            <a:endParaRPr lang="ru-RU" sz="2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68344" y="2204864"/>
            <a:ext cx="1043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10</a:t>
            </a:r>
            <a:endParaRPr lang="ru-RU" sz="2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2708920"/>
            <a:ext cx="52920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Любые сервисы </a:t>
            </a:r>
            <a:r>
              <a:rPr lang="ru-RU" sz="2200" b="1" dirty="0" err="1"/>
              <a:t>Яндекса</a:t>
            </a:r>
            <a:endParaRPr lang="ru-RU" sz="2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3286145"/>
            <a:ext cx="2232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ВК, </a:t>
            </a:r>
            <a:r>
              <a:rPr lang="en-US" sz="2200" b="1" dirty="0"/>
              <a:t>FB</a:t>
            </a:r>
            <a:r>
              <a:rPr lang="ru-RU" sz="2200" b="1" dirty="0"/>
              <a:t>, </a:t>
            </a:r>
            <a:r>
              <a:rPr lang="en-US" sz="2200" b="1" dirty="0"/>
              <a:t>OK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3790201"/>
            <a:ext cx="2232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Остальное</a:t>
            </a:r>
            <a:endParaRPr lang="ru-RU" sz="2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788024" y="2780928"/>
            <a:ext cx="1043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6</a:t>
            </a:r>
            <a:endParaRPr lang="ru-RU" sz="2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240360" y="3286145"/>
            <a:ext cx="1043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4</a:t>
            </a:r>
            <a:endParaRPr lang="ru-RU" sz="2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835696" y="3789040"/>
            <a:ext cx="1043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2</a:t>
            </a:r>
            <a:endParaRPr lang="ru-RU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4923165"/>
            <a:ext cx="813690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Минимум от 50 чел</a:t>
            </a:r>
            <a:r>
              <a:rPr lang="en-US" sz="2800" b="1" dirty="0"/>
              <a:t>/</a:t>
            </a:r>
            <a:r>
              <a:rPr lang="ru-RU" sz="2800" b="1" dirty="0"/>
              <a:t>день с непоисковых источников трафика.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07904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  <a:r>
              <a:rPr lang="ru-RU" b="1" dirty="0"/>
              <a:t>6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0"/>
            <a:ext cx="8229600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Анализ и корректировка </a:t>
            </a:r>
            <a:r>
              <a:rPr lang="ru-RU" sz="4400" dirty="0" err="1">
                <a:latin typeface="+mj-lt"/>
                <a:ea typeface="+mj-ea"/>
                <a:cs typeface="+mj-cs"/>
              </a:rPr>
              <a:t>интента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052736"/>
            <a:ext cx="4248472" cy="496855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1052736"/>
            <a:ext cx="4248472" cy="4968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1520" y="1484784"/>
            <a:ext cx="4176464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44008" y="1484784"/>
            <a:ext cx="4176464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>
          <a:xfrm>
            <a:off x="1115616" y="980728"/>
            <a:ext cx="2267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latin typeface="+mj-lt"/>
                <a:ea typeface="+mj-ea"/>
                <a:cs typeface="+mj-cs"/>
              </a:rPr>
              <a:t>Очевидные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472608" y="908720"/>
            <a:ext cx="2267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+mj-lt"/>
                <a:ea typeface="+mj-ea"/>
                <a:cs typeface="+mj-cs"/>
              </a:rPr>
              <a:t>Неочевидные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1628800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b="1" dirty="0"/>
              <a:t> Запись разговоров из АТС</a:t>
            </a:r>
            <a:endParaRPr lang="en-US" sz="2000" b="1" dirty="0"/>
          </a:p>
          <a:p>
            <a:endParaRPr lang="ru-RU" sz="2000" b="1" dirty="0"/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Формы обращений (вопрос, заявка, письмо директоры)</a:t>
            </a:r>
            <a:br>
              <a:rPr lang="en-US" sz="2000" b="1" dirty="0"/>
            </a:br>
            <a:endParaRPr lang="ru-RU" sz="2000" b="1" dirty="0"/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</a:t>
            </a:r>
            <a:r>
              <a:rPr lang="ru-RU" sz="2000" b="1" dirty="0" err="1"/>
              <a:t>Офлайн-общение</a:t>
            </a:r>
            <a:r>
              <a:rPr lang="ru-RU" sz="2000" b="1" dirty="0"/>
              <a:t> с клиентами</a:t>
            </a:r>
            <a:br>
              <a:rPr lang="en-US" sz="2000" b="1" dirty="0"/>
            </a:br>
            <a:endParaRPr lang="ru-RU" sz="2000" b="1" dirty="0"/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</a:t>
            </a:r>
            <a:r>
              <a:rPr lang="en-US" sz="2000" b="1" dirty="0"/>
              <a:t>E-mail</a:t>
            </a:r>
            <a:r>
              <a:rPr lang="ru-RU" sz="2000" b="1" dirty="0"/>
              <a:t> обращения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1628800"/>
            <a:ext cx="3816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b="1" dirty="0"/>
              <a:t> Запись запросов через поиск на сайте</a:t>
            </a:r>
            <a:br>
              <a:rPr lang="ru-RU" sz="2000" b="1" dirty="0"/>
            </a:br>
            <a:endParaRPr lang="ru-RU" sz="2000" dirty="0"/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Запись ошибок у пользователей</a:t>
            </a:r>
            <a:br>
              <a:rPr lang="ru-RU" sz="2000" b="1" dirty="0"/>
            </a:br>
            <a:endParaRPr lang="ru-RU" sz="2000" b="1" dirty="0"/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Ключевые фразы по </a:t>
            </a:r>
            <a:r>
              <a:rPr lang="ru-RU" sz="2000" b="1" dirty="0" err="1"/>
              <a:t>Яндекс.метрике</a:t>
            </a:r>
            <a:r>
              <a:rPr lang="ru-RU" sz="2000" b="1" dirty="0"/>
              <a:t> </a:t>
            </a:r>
            <a:br>
              <a:rPr lang="ru-RU" sz="2000" b="1" dirty="0"/>
            </a:br>
            <a:endParaRPr lang="ru-RU" sz="2000" b="1" dirty="0"/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Синонимы </a:t>
            </a:r>
            <a:r>
              <a:rPr lang="ru-RU" sz="2000" b="1" dirty="0" err="1"/>
              <a:t>Яндекс.Директа</a:t>
            </a:r>
            <a:r>
              <a:rPr lang="ru-RU" sz="2000" b="1" dirty="0"/>
              <a:t> </a:t>
            </a:r>
            <a:br>
              <a:rPr lang="ru-RU" sz="2000" b="1" dirty="0"/>
            </a:br>
            <a:endParaRPr lang="ru-RU" sz="2000" b="1" dirty="0"/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Показы по панели </a:t>
            </a:r>
            <a:r>
              <a:rPr lang="ru-RU" sz="2000" b="1" dirty="0" err="1"/>
              <a:t>Яндекс.Вебмастер</a:t>
            </a:r>
            <a:endParaRPr lang="ru-RU" sz="2000" b="1" dirty="0"/>
          </a:p>
          <a:p>
            <a:pPr>
              <a:buFont typeface="Courier New" pitchFamily="49" charset="0"/>
              <a:buChar char="o"/>
            </a:pPr>
            <a:endParaRPr lang="ru-RU" sz="2000" b="1" dirty="0"/>
          </a:p>
          <a:p>
            <a:pPr>
              <a:buFont typeface="Courier New" pitchFamily="49" charset="0"/>
              <a:buChar char="o"/>
            </a:pPr>
            <a:endParaRPr lang="ru-RU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32656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Стандартные отчеты -</a:t>
            </a:r>
            <a:r>
              <a:rPr lang="en-US" sz="2400" b="1" dirty="0"/>
              <a:t>&gt;</a:t>
            </a:r>
            <a:r>
              <a:rPr lang="ru-RU" sz="2400" b="1" dirty="0"/>
              <a:t> источники -</a:t>
            </a:r>
            <a:r>
              <a:rPr lang="en-US" sz="2400" b="1" dirty="0"/>
              <a:t>&gt;</a:t>
            </a:r>
            <a:r>
              <a:rPr lang="ru-RU" sz="2400" b="1" dirty="0"/>
              <a:t> поисковые запросы</a:t>
            </a:r>
            <a:br>
              <a:rPr lang="ru-RU" sz="2400" b="1" dirty="0"/>
            </a:br>
            <a:r>
              <a:rPr lang="ru-RU" sz="2400" b="1" dirty="0"/>
              <a:t>* Условие – переходы по выбранной странице</a:t>
            </a:r>
            <a:endParaRPr lang="ru-RU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2677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707904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  <a:r>
              <a:rPr lang="ru-RU" b="1" dirty="0"/>
              <a:t>7</a:t>
            </a:r>
          </a:p>
        </p:txBody>
      </p:sp>
      <p:pic>
        <p:nvPicPr>
          <p:cNvPr id="10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Таблица силы гипотезы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07904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  <a:r>
              <a:rPr lang="ru-RU" b="1" dirty="0"/>
              <a:t>8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817" t="2632" b="2632"/>
          <a:stretch>
            <a:fillRect/>
          </a:stretch>
        </p:blipFill>
        <p:spPr bwMode="auto">
          <a:xfrm>
            <a:off x="251520" y="1484784"/>
            <a:ext cx="874155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 descr="https://kristisblogi.files.wordpress.com/2015/03/smil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12643"/>
            <a:ext cx="2592288" cy="1808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3534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07904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064896" cy="980728"/>
          </a:xfrm>
        </p:spPr>
        <p:txBody>
          <a:bodyPr>
            <a:normAutofit/>
          </a:bodyPr>
          <a:lstStyle/>
          <a:p>
            <a:r>
              <a:rPr lang="ru-RU" sz="3600" dirty="0"/>
              <a:t>Первые факторы ранжирования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1052736"/>
            <a:ext cx="367240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1997 г. - </a:t>
            </a:r>
            <a:r>
              <a:rPr lang="ru-RU" sz="3200" b="1" dirty="0" err="1"/>
              <a:t>Яндекс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84576" y="1052736"/>
            <a:ext cx="35638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1998 г. - </a:t>
            </a:r>
            <a:r>
              <a:rPr lang="en-US" sz="3200" b="1" dirty="0"/>
              <a:t>Google</a:t>
            </a:r>
            <a:endParaRPr lang="ru-RU" sz="32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691680" y="1772816"/>
            <a:ext cx="0" cy="50405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92280" y="1772816"/>
            <a:ext cx="0" cy="50405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67544" y="2237963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Основная задача до 200</a:t>
            </a:r>
            <a:r>
              <a:rPr lang="en-US" sz="2400" b="1" dirty="0"/>
              <a:t>5</a:t>
            </a:r>
            <a:r>
              <a:rPr lang="ru-RU" sz="2400" b="1" dirty="0"/>
              <a:t>-2006 г.</a:t>
            </a:r>
            <a:r>
              <a:rPr lang="ru-RU" sz="2400" dirty="0"/>
              <a:t> – НАЙТИ подходящие документы на запрос пользователя.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4211960" y="3068960"/>
            <a:ext cx="720080" cy="792088"/>
          </a:xfrm>
          <a:prstGeom prst="downArrow">
            <a:avLst>
              <a:gd name="adj1" fmla="val 50000"/>
              <a:gd name="adj2" fmla="val 51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3933056"/>
            <a:ext cx="83529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Борьба с </a:t>
            </a:r>
            <a:r>
              <a:rPr lang="ru-RU" sz="2400" b="1" dirty="0" err="1"/>
              <a:t>контентным</a:t>
            </a:r>
            <a:r>
              <a:rPr lang="ru-RU" sz="2400" b="1" dirty="0"/>
              <a:t> спамом в различных зонах документа</a:t>
            </a:r>
            <a:endParaRPr lang="ru-RU" sz="24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691680" y="4509120"/>
            <a:ext cx="0" cy="6480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5496" y="5085184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Переспам</a:t>
            </a: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2400" b="1" dirty="0" err="1"/>
              <a:t>Переоптимизация</a:t>
            </a:r>
            <a:br>
              <a:rPr lang="ru-RU" sz="2400" b="1" dirty="0"/>
            </a:br>
            <a:r>
              <a:rPr lang="ru-RU" sz="2400" b="1" dirty="0"/>
              <a:t>АГС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36096" y="5271591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Over optimization Google</a:t>
            </a:r>
            <a:r>
              <a:rPr lang="ru-RU" sz="2400" b="1" dirty="0"/>
              <a:t> </a:t>
            </a:r>
            <a:r>
              <a:rPr lang="en-US" sz="2400" b="1" dirty="0"/>
              <a:t>Panda</a:t>
            </a:r>
            <a:endParaRPr lang="ru-RU" sz="24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7092280" y="4509120"/>
            <a:ext cx="0" cy="64807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67" y="404664"/>
            <a:ext cx="72866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r="18284"/>
          <a:stretch>
            <a:fillRect/>
          </a:stretch>
        </p:blipFill>
        <p:spPr bwMode="auto">
          <a:xfrm>
            <a:off x="813767" y="5373216"/>
            <a:ext cx="7238578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07904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</a:t>
            </a:r>
          </a:p>
        </p:txBody>
      </p:sp>
      <p:pic>
        <p:nvPicPr>
          <p:cNvPr id="7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0"/>
            <a:ext cx="8229600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>
                <a:latin typeface="+mj-lt"/>
                <a:ea typeface="+mj-ea"/>
                <a:cs typeface="+mj-cs"/>
              </a:rPr>
              <a:t>Как базово оценить, что хорошо?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80728"/>
            <a:ext cx="79928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1. </a:t>
            </a:r>
            <a:r>
              <a:rPr lang="ru-RU" sz="2600" b="1" dirty="0" err="1"/>
              <a:t>Яндекс.Метрика</a:t>
            </a:r>
            <a:r>
              <a:rPr lang="ru-RU" sz="2600" b="1" dirty="0"/>
              <a:t>. </a:t>
            </a:r>
            <a:r>
              <a:rPr lang="en-US" sz="2600" b="1" dirty="0"/>
              <a:t> </a:t>
            </a:r>
            <a:br>
              <a:rPr lang="ru-RU" sz="2600" b="1" dirty="0"/>
            </a:br>
            <a:r>
              <a:rPr lang="ru-RU" sz="2600" b="1" dirty="0"/>
              <a:t>Постраничный  и </a:t>
            </a:r>
            <a:r>
              <a:rPr lang="ru-RU" sz="2600" b="1" dirty="0" err="1"/>
              <a:t>позапросный</a:t>
            </a:r>
            <a:r>
              <a:rPr lang="ru-RU" sz="2600" b="1" dirty="0"/>
              <a:t> уровень отказа </a:t>
            </a:r>
            <a:endParaRPr lang="ru-RU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2060848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Менее 10%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98603"/>
            <a:ext cx="432048" cy="49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060848"/>
            <a:ext cx="432048" cy="41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419872" y="2060848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От 11</a:t>
            </a:r>
            <a:r>
              <a:rPr lang="en-US" sz="2200" dirty="0"/>
              <a:t>%</a:t>
            </a:r>
            <a:r>
              <a:rPr lang="ru-RU" sz="2200" dirty="0"/>
              <a:t> до 18%</a:t>
            </a:r>
          </a:p>
        </p:txBody>
      </p:sp>
      <p:pic>
        <p:nvPicPr>
          <p:cNvPr id="3074" name="Picture 2" descr="http://4.bp.blogspot.com/-C8tYIx2didQ/Uopkxy-GazI/AAAAAAAAAwk/lTZ2edLUODo/s1600/face+-+s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9118" y="2060848"/>
            <a:ext cx="363082" cy="36004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444208" y="2060848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Свыше  18-20 %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08920"/>
            <a:ext cx="8240220" cy="3384376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  <a:effectLst/>
        </p:spPr>
      </p:pic>
      <p:pic>
        <p:nvPicPr>
          <p:cNvPr id="20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707904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0"/>
            <a:ext cx="8229600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>
                <a:latin typeface="+mj-lt"/>
                <a:ea typeface="+mj-ea"/>
                <a:cs typeface="+mj-cs"/>
              </a:rPr>
              <a:t>Как оценить, что хорошо?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98072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2. Стабильное улучшение видимости в поисковой системе, минимальные скачки видимости</a:t>
            </a:r>
            <a:endParaRPr lang="ru-RU" sz="28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r="3221"/>
          <a:stretch>
            <a:fillRect/>
          </a:stretch>
        </p:blipFill>
        <p:spPr bwMode="auto">
          <a:xfrm>
            <a:off x="107504" y="1988840"/>
            <a:ext cx="8784976" cy="22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23528" y="465313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3. Оценка конверсии</a:t>
            </a:r>
            <a:r>
              <a:rPr lang="en-US" sz="2800" b="1" dirty="0"/>
              <a:t>:</a:t>
            </a:r>
            <a:r>
              <a:rPr lang="ru-RU" sz="2800" b="1" dirty="0"/>
              <a:t> трафик -</a:t>
            </a:r>
            <a:r>
              <a:rPr lang="en-US" sz="2800" b="1" dirty="0"/>
              <a:t>&gt;</a:t>
            </a:r>
            <a:r>
              <a:rPr lang="ru-RU" sz="2800" b="1" dirty="0"/>
              <a:t> </a:t>
            </a:r>
            <a:r>
              <a:rPr lang="ru-RU" sz="2800" b="1" dirty="0" err="1"/>
              <a:t>лиды</a:t>
            </a:r>
            <a:r>
              <a:rPr lang="ru-RU" sz="2800" b="1" dirty="0"/>
              <a:t>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>
                <a:latin typeface="+mj-lt"/>
                <a:ea typeface="+mj-ea"/>
                <a:cs typeface="+mj-cs"/>
              </a:rPr>
              <a:t>Итоговый алгоритм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124744"/>
            <a:ext cx="81369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Выделяем и </a:t>
            </a:r>
            <a:r>
              <a:rPr lang="ru-RU" sz="2400" b="1" dirty="0" err="1"/>
              <a:t>кластеризуем</a:t>
            </a:r>
            <a:r>
              <a:rPr lang="ru-RU" sz="2400" b="1" dirty="0"/>
              <a:t> потребности по группам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916832"/>
            <a:ext cx="813690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Готовим </a:t>
            </a:r>
            <a:r>
              <a:rPr lang="ru-RU" sz="2400" b="1" dirty="0" err="1"/>
              <a:t>мокап</a:t>
            </a:r>
            <a:r>
              <a:rPr lang="en-US" sz="2400" b="1" dirty="0"/>
              <a:t>/</a:t>
            </a:r>
            <a:r>
              <a:rPr lang="ru-RU" sz="2400" b="1" dirty="0"/>
              <a:t>дизайн. Внедрение обновлений.</a:t>
            </a: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2708920"/>
            <a:ext cx="81369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Подключаем катализаторы процесса (если не было)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3429000"/>
            <a:ext cx="813690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     Настраиваем фиксаторы обращений, корректный учет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4221088"/>
            <a:ext cx="81369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Таблица гипотез – корректировка данных </a:t>
            </a:r>
            <a:r>
              <a:rPr lang="en-US" sz="2400" b="1" dirty="0"/>
              <a:t>/</a:t>
            </a:r>
            <a:r>
              <a:rPr lang="ru-RU" sz="2400" b="1" dirty="0"/>
              <a:t> оценка удовлетворенности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5301208"/>
            <a:ext cx="813690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Итерация и масштабирование на всём сайте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1124745"/>
            <a:ext cx="432048" cy="4924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1916832"/>
            <a:ext cx="432048" cy="4924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2708920"/>
            <a:ext cx="432048" cy="4924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3429000"/>
            <a:ext cx="432048" cy="4924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/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4221088"/>
            <a:ext cx="432048" cy="4924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5301208"/>
            <a:ext cx="432048" cy="49244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/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07904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23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899592" y="4923164"/>
            <a:ext cx="7272808" cy="45719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9592" y="5139189"/>
            <a:ext cx="727280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web-</a:t>
            </a:r>
            <a:r>
              <a:rPr lang="ru-RU" sz="2800" b="1" dirty="0"/>
              <a:t>сайт</a:t>
            </a:r>
            <a:r>
              <a:rPr lang="en-US" sz="2800" b="1" dirty="0"/>
              <a:t>: seo-school.ru </a:t>
            </a:r>
            <a:br>
              <a:rPr lang="en-US" sz="2800" b="1" dirty="0"/>
            </a:br>
            <a:r>
              <a:rPr lang="en-US" sz="2800" b="1" dirty="0"/>
              <a:t>E-mail:</a:t>
            </a:r>
            <a:r>
              <a:rPr lang="ru-RU" sz="2800" b="1" dirty="0"/>
              <a:t> </a:t>
            </a:r>
            <a:r>
              <a:rPr lang="en-US" sz="2800" b="1" dirty="0"/>
              <a:t>study@seo-school.ru 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1378227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/>
              <a:t>Российская Школа </a:t>
            </a:r>
            <a:r>
              <a:rPr lang="en-US" sz="2800" b="1" u="sng" dirty="0"/>
              <a:t>SEO</a:t>
            </a:r>
            <a:r>
              <a:rPr lang="ru-RU" sz="2800" b="1" u="sng" dirty="0"/>
              <a:t>. </a:t>
            </a:r>
            <a:r>
              <a:rPr lang="ru-RU" sz="2800" b="1" dirty="0"/>
              <a:t>Образовательный проект агентства </a:t>
            </a:r>
            <a:r>
              <a:rPr lang="ru-RU" sz="2800" b="1" dirty="0" err="1"/>
              <a:t>СЕО-Импульс</a:t>
            </a:r>
            <a:r>
              <a:rPr lang="ru-RU" sz="2800" b="1" dirty="0"/>
              <a:t>. </a:t>
            </a:r>
          </a:p>
        </p:txBody>
      </p:sp>
      <p:pic>
        <p:nvPicPr>
          <p:cNvPr id="11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1861"/>
            <a:ext cx="1800200" cy="1196113"/>
          </a:xfrm>
          <a:prstGeom prst="rect">
            <a:avLst/>
          </a:prstGeom>
          <a:noFill/>
        </p:spPr>
      </p:pic>
      <p:pic>
        <p:nvPicPr>
          <p:cNvPr id="13" name="Picture 4" descr="https://seo-school.ru/layout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08248"/>
            <a:ext cx="3206864" cy="944488"/>
          </a:xfrm>
          <a:prstGeom prst="rect">
            <a:avLst/>
          </a:prstGeom>
          <a:noFill/>
        </p:spPr>
      </p:pic>
      <p:pic>
        <p:nvPicPr>
          <p:cNvPr id="2049" name="Picture 1" descr="C:\Users\HP\YandexDisk-senior.akulov@yandex.ru 2\Максим(личная)\Российская Школа SEO\Фото для соц сетей\foto-it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391749"/>
            <a:ext cx="2880320" cy="291560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AEB61F-3193-44BD-8DC7-B0BFE406A870}"/>
              </a:ext>
            </a:extLst>
          </p:cNvPr>
          <p:cNvSpPr txBox="1"/>
          <p:nvPr/>
        </p:nvSpPr>
        <p:spPr>
          <a:xfrm>
            <a:off x="3923928" y="3140672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err="1"/>
              <a:t>Промокод</a:t>
            </a:r>
            <a:r>
              <a:rPr lang="ru-RU" sz="2800" b="1" u="sng" dirty="0"/>
              <a:t> </a:t>
            </a:r>
            <a:r>
              <a:rPr lang="en-US" sz="2800" b="1" u="sng" dirty="0">
                <a:highlight>
                  <a:srgbClr val="FFFF00"/>
                </a:highlight>
              </a:rPr>
              <a:t>BEZPAFOSA</a:t>
            </a:r>
            <a:r>
              <a:rPr lang="en-US" sz="2800" b="1" u="sng" dirty="0"/>
              <a:t> </a:t>
            </a:r>
            <a:br>
              <a:rPr lang="ru-RU" sz="2800" b="1" u="sng" dirty="0"/>
            </a:br>
            <a:r>
              <a:rPr lang="ru-RU" sz="2800" b="1" dirty="0"/>
              <a:t>Скидка </a:t>
            </a:r>
            <a:r>
              <a:rPr lang="en-US" sz="2800" b="1" dirty="0"/>
              <a:t>10% </a:t>
            </a:r>
            <a:r>
              <a:rPr lang="ru-RU" sz="2800" b="1" dirty="0"/>
              <a:t>на услуги школы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9592"/>
          </a:xfrm>
        </p:spPr>
        <p:txBody>
          <a:bodyPr/>
          <a:lstStyle/>
          <a:p>
            <a:r>
              <a:rPr lang="ru-RU" dirty="0"/>
              <a:t>Поведенческие факторы</a:t>
            </a:r>
            <a:r>
              <a:rPr lang="en-US" dirty="0"/>
              <a:t> (</a:t>
            </a:r>
            <a:r>
              <a:rPr lang="ru-RU" dirty="0" err="1"/>
              <a:t>Яндекс</a:t>
            </a:r>
            <a:r>
              <a:rPr lang="ru-RU" dirty="0"/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4</a:t>
            </a:r>
          </a:p>
        </p:txBody>
      </p:sp>
      <p:pic>
        <p:nvPicPr>
          <p:cNvPr id="7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1075383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2015 г. –  алгоритм «Многорукий Бандит», усиление веса поведенческих факторов (ПФ). Выход сайта в ТОП за 2-3 мес. 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132856"/>
            <a:ext cx="8820472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204864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/>
              <a:t>Массовая накрутка ПФ</a:t>
            </a:r>
            <a:r>
              <a:rPr lang="en-US" sz="2600" b="1" dirty="0"/>
              <a:t>:</a:t>
            </a:r>
            <a:r>
              <a:rPr lang="ru-RU" sz="2600" b="1" dirty="0"/>
              <a:t> улучшение</a:t>
            </a:r>
            <a:r>
              <a:rPr lang="en-US" sz="2600" b="1" dirty="0"/>
              <a:t>/</a:t>
            </a:r>
            <a:r>
              <a:rPr lang="ru-RU" sz="2600" b="1" dirty="0"/>
              <a:t>увеличение</a:t>
            </a:r>
            <a:r>
              <a:rPr lang="en-US" sz="2600" b="1" dirty="0"/>
              <a:t>/</a:t>
            </a:r>
            <a:r>
              <a:rPr lang="ru-RU" sz="2600" b="1" dirty="0"/>
              <a:t>наращивание</a:t>
            </a:r>
            <a:r>
              <a:rPr lang="en-US" sz="2600" b="1" dirty="0"/>
              <a:t>/</a:t>
            </a:r>
            <a:r>
              <a:rPr lang="ru-RU" sz="2600" b="1" dirty="0"/>
              <a:t>эмуляция</a:t>
            </a:r>
            <a:endParaRPr lang="ru-RU" sz="26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139952" y="3356992"/>
            <a:ext cx="720080" cy="792088"/>
          </a:xfrm>
          <a:prstGeom prst="downArrow">
            <a:avLst>
              <a:gd name="adj1" fmla="val 50000"/>
              <a:gd name="adj2" fmla="val 51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71600" y="4509120"/>
            <a:ext cx="727280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Исключение сайта из выдачи </a:t>
            </a:r>
            <a:r>
              <a:rPr lang="ru-RU" sz="2800" b="1" dirty="0" err="1"/>
              <a:t>Яндекса</a:t>
            </a:r>
            <a:r>
              <a:rPr lang="ru-RU" sz="2800" b="1" dirty="0"/>
              <a:t> по всем запросам (кроме витальных) до 10 месяцев.</a:t>
            </a:r>
          </a:p>
        </p:txBody>
      </p:sp>
      <p:pic>
        <p:nvPicPr>
          <p:cNvPr id="13" name="Picture 16" descr="http://i.absurdopedia.net/thumb/3/37/Frowny.svg/900px-Frown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229200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9592"/>
          </a:xfrm>
        </p:spPr>
        <p:txBody>
          <a:bodyPr/>
          <a:lstStyle/>
          <a:p>
            <a:r>
              <a:rPr lang="ru-RU" dirty="0"/>
              <a:t>Введение ссылочных алгоритмов</a:t>
            </a:r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88840"/>
            <a:ext cx="860444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075383"/>
            <a:ext cx="72915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C </a:t>
            </a:r>
            <a:r>
              <a:rPr lang="ru-RU" sz="2200" b="1" dirty="0"/>
              <a:t>200</a:t>
            </a:r>
            <a:r>
              <a:rPr lang="en-US" sz="2200" b="1" dirty="0"/>
              <a:t>7</a:t>
            </a:r>
            <a:r>
              <a:rPr lang="ru-RU" sz="2200" b="1" dirty="0"/>
              <a:t> – 200</a:t>
            </a:r>
            <a:r>
              <a:rPr lang="en-US" sz="2200" b="1" dirty="0"/>
              <a:t>8</a:t>
            </a:r>
            <a:r>
              <a:rPr lang="ru-RU" sz="2200" b="1" dirty="0"/>
              <a:t> г. – ранжирование сайтов в поисковой выдаче с учетом входящих</a:t>
            </a:r>
            <a:r>
              <a:rPr lang="en-US" sz="2200" b="1" dirty="0"/>
              <a:t>/</a:t>
            </a:r>
            <a:r>
              <a:rPr lang="ru-RU" sz="2200" b="1" dirty="0"/>
              <a:t>исходящих ссылок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060848"/>
            <a:ext cx="81369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/>
              <a:t>Расцвет эры ссылочных бирж, торговля ссылками</a:t>
            </a:r>
            <a:endParaRPr lang="ru-RU" sz="26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067944" y="2852936"/>
            <a:ext cx="720080" cy="792088"/>
          </a:xfrm>
          <a:prstGeom prst="downArrow">
            <a:avLst>
              <a:gd name="adj1" fmla="val 50000"/>
              <a:gd name="adj2" fmla="val 51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005064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2014 г. - Частичная отмена ссылочного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941168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2015 г. – Волны Минусинска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4005064"/>
            <a:ext cx="3779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 2012 </a:t>
            </a:r>
            <a:r>
              <a:rPr lang="ru-RU" sz="2400" b="1" dirty="0"/>
              <a:t>г. – алгоритм</a:t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en-US" sz="2400" b="1" dirty="0"/>
              <a:t>Google</a:t>
            </a:r>
            <a:r>
              <a:rPr lang="ru-RU" sz="2400" b="1" dirty="0"/>
              <a:t> </a:t>
            </a:r>
            <a:r>
              <a:rPr lang="en-US" sz="2400" b="1" dirty="0"/>
              <a:t>Penguin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4902259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Bombing</a:t>
            </a:r>
            <a:br>
              <a:rPr lang="ru-RU" sz="2400" b="1" dirty="0"/>
            </a:br>
            <a:r>
              <a:rPr lang="en-US" sz="2400" b="1" dirty="0"/>
              <a:t>Too many links at once</a:t>
            </a:r>
          </a:p>
        </p:txBody>
      </p:sp>
      <p:pic>
        <p:nvPicPr>
          <p:cNvPr id="36866" name="Picture 2" descr="https://images.wallpaperscraft.ru/image/yandeks_yandex_set_poisk_belyy_krasnyy_31021_1440x900.jpg"/>
          <p:cNvPicPr>
            <a:picLocks noChangeAspect="1" noChangeArrowheads="1"/>
          </p:cNvPicPr>
          <p:nvPr/>
        </p:nvPicPr>
        <p:blipFill>
          <a:blip r:embed="rId2" cstate="print"/>
          <a:srcRect l="13744" t="19241" r="14102" b="25784"/>
          <a:stretch>
            <a:fillRect/>
          </a:stretch>
        </p:blipFill>
        <p:spPr bwMode="auto">
          <a:xfrm>
            <a:off x="1331640" y="3140968"/>
            <a:ext cx="1440160" cy="685790"/>
          </a:xfrm>
          <a:prstGeom prst="rect">
            <a:avLst/>
          </a:prstGeom>
          <a:noFill/>
        </p:spPr>
      </p:pic>
      <p:pic>
        <p:nvPicPr>
          <p:cNvPr id="36868" name="Picture 4" descr="http://energysmi.ru/uploads/posts/2016-05/1464680107214565869743451.jpeg"/>
          <p:cNvPicPr>
            <a:picLocks noChangeAspect="1" noChangeArrowheads="1"/>
          </p:cNvPicPr>
          <p:nvPr/>
        </p:nvPicPr>
        <p:blipFill>
          <a:blip r:embed="rId3" cstate="print"/>
          <a:srcRect l="18388" t="31204" r="18090" b="33134"/>
          <a:stretch>
            <a:fillRect/>
          </a:stretch>
        </p:blipFill>
        <p:spPr bwMode="auto">
          <a:xfrm>
            <a:off x="6012159" y="3212976"/>
            <a:ext cx="2028225" cy="64049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  <a:endParaRPr lang="ru-RU" b="1" dirty="0"/>
          </a:p>
        </p:txBody>
      </p:sp>
      <p:pic>
        <p:nvPicPr>
          <p:cNvPr id="17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23528" y="1412776"/>
            <a:ext cx="2736304" cy="43924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Современное</a:t>
            </a:r>
            <a:r>
              <a:rPr kumimoji="0" lang="ru-RU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ru-RU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продвижение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1412776"/>
            <a:ext cx="2664296" cy="4392488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059832" y="3068960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0232" y="3140968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=</a:t>
            </a:r>
          </a:p>
        </p:txBody>
      </p:sp>
      <p:pic>
        <p:nvPicPr>
          <p:cNvPr id="1028" name="Picture 4" descr="https://png.pngtree.com/element_origin_min_pic/17/02/19/71db61bcff9324852dc1db7207719b54.jpg"/>
          <p:cNvPicPr>
            <a:picLocks noChangeAspect="1" noChangeArrowheads="1"/>
          </p:cNvPicPr>
          <p:nvPr/>
        </p:nvPicPr>
        <p:blipFill>
          <a:blip r:embed="rId3" cstate="print"/>
          <a:srcRect l="18900" t="7500" r="5500" b="12500"/>
          <a:stretch>
            <a:fillRect/>
          </a:stretch>
        </p:blipFill>
        <p:spPr bwMode="auto">
          <a:xfrm>
            <a:off x="7308304" y="2492896"/>
            <a:ext cx="1728192" cy="230425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79512" y="1538789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Техническая оптимизация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35896" y="1538789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Поисковый</a:t>
            </a:r>
            <a:br>
              <a:rPr lang="ru-RU" sz="2800" b="1" dirty="0"/>
            </a:br>
            <a:r>
              <a:rPr lang="ru-RU" sz="2800" b="1" dirty="0"/>
              <a:t>маркетинг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3093928"/>
            <a:ext cx="2700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/>
              <a:t> Доступность сайта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 Скорость загрузки</a:t>
            </a:r>
            <a:endParaRPr lang="en-US" sz="2000" b="1" dirty="0"/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 </a:t>
            </a:r>
            <a:r>
              <a:rPr lang="ru-RU" sz="2000" b="1" dirty="0"/>
              <a:t>Структура сайта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 Релевантность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 Корректность кода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4757082"/>
            <a:ext cx="2700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.....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51920" y="3062570"/>
            <a:ext cx="27008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Постраничная оптимизация </a:t>
            </a:r>
            <a:r>
              <a:rPr lang="ru-RU" sz="2200" b="1" u="sng" dirty="0" err="1"/>
              <a:t>интента</a:t>
            </a:r>
            <a:r>
              <a:rPr lang="ru-RU" sz="2200" b="1" u="sng" dirty="0"/>
              <a:t> </a:t>
            </a:r>
            <a:r>
              <a:rPr lang="ru-RU" sz="2200" b="1" dirty="0"/>
              <a:t>(потребности)</a:t>
            </a:r>
            <a:r>
              <a:rPr lang="ru-RU" sz="2200" b="1" u="sng" dirty="0"/>
              <a:t> </a:t>
            </a:r>
            <a:r>
              <a:rPr lang="ru-RU" sz="2200" b="1" dirty="0"/>
              <a:t>пользователя</a:t>
            </a:r>
            <a:endParaRPr lang="ru-RU" sz="22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23528" y="2564904"/>
            <a:ext cx="273630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923928" y="2564904"/>
            <a:ext cx="252028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940152" y="2852936"/>
            <a:ext cx="24482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2852936"/>
            <a:ext cx="2448272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Оптимизация </a:t>
            </a:r>
            <a:r>
              <a:rPr lang="ru-RU" sz="4400" dirty="0" err="1">
                <a:latin typeface="+mj-lt"/>
                <a:ea typeface="+mj-ea"/>
                <a:cs typeface="+mj-cs"/>
              </a:rPr>
              <a:t>интента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085835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err="1"/>
              <a:t>Интент</a:t>
            </a:r>
            <a:r>
              <a:rPr lang="ru-RU" sz="2400" b="1" u="sng" dirty="0"/>
              <a:t> пользователя </a:t>
            </a:r>
            <a:r>
              <a:rPr lang="ru-RU" sz="2400" b="1" dirty="0"/>
              <a:t>– текущие потребности пользователя в рамках поисковой сессии.</a:t>
            </a:r>
            <a:endParaRPr lang="ru-RU" sz="2400" dirty="0"/>
          </a:p>
        </p:txBody>
      </p:sp>
      <p:pic>
        <p:nvPicPr>
          <p:cNvPr id="9" name="Picture 2" descr="https://images.wallpaperscraft.ru/image/yandeks_yandex_set_poisk_belyy_krasnyy_31021_1440x900.jpg"/>
          <p:cNvPicPr>
            <a:picLocks noChangeAspect="1" noChangeArrowheads="1"/>
          </p:cNvPicPr>
          <p:nvPr/>
        </p:nvPicPr>
        <p:blipFill>
          <a:blip r:embed="rId3" cstate="print"/>
          <a:srcRect l="13744" t="19241" r="14102" b="25784"/>
          <a:stretch>
            <a:fillRect/>
          </a:stretch>
        </p:blipFill>
        <p:spPr bwMode="auto">
          <a:xfrm>
            <a:off x="1331640" y="2030710"/>
            <a:ext cx="1440160" cy="68579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2780928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ИНДЕКС СЧАСТЬЯ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356992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Условная величина, полученная  на основе анализа поведения пользователей.</a:t>
            </a:r>
            <a:endParaRPr lang="ru-RU" sz="2000" dirty="0"/>
          </a:p>
        </p:txBody>
      </p:sp>
      <p:pic>
        <p:nvPicPr>
          <p:cNvPr id="14" name="Picture 4" descr="http://energysmi.ru/uploads/posts/2016-05/1464680107214565869743451.jpeg"/>
          <p:cNvPicPr>
            <a:picLocks noChangeAspect="1" noChangeArrowheads="1"/>
          </p:cNvPicPr>
          <p:nvPr/>
        </p:nvPicPr>
        <p:blipFill>
          <a:blip r:embed="rId4" cstate="print"/>
          <a:srcRect l="18388" t="31204" r="18090" b="33134"/>
          <a:stretch>
            <a:fillRect/>
          </a:stretch>
        </p:blipFill>
        <p:spPr bwMode="auto">
          <a:xfrm>
            <a:off x="6216183" y="2140436"/>
            <a:ext cx="2028225" cy="64049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292080" y="2780928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10</a:t>
            </a:r>
            <a:r>
              <a:rPr lang="en-US" sz="2400" b="1" dirty="0"/>
              <a:t> x 10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96136" y="3513202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10 компонентов на 10% лучше чем у других.</a:t>
            </a:r>
            <a:endParaRPr lang="ru-RU" sz="20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4797152"/>
            <a:ext cx="9144000" cy="0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79512" y="5190291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Повышение позиций  – за счет улучшения бизнес-процессов и корректного их предоставления на сайте.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9938" name="Picture 2" descr="https://im0-tub-ru.yandex.net/i?id=13fe3563cdc3faeb3a24315c0ed9d13e&amp;n=33&amp;w=147&amp;h=135"/>
          <p:cNvPicPr>
            <a:picLocks noChangeAspect="1" noChangeArrowheads="1"/>
          </p:cNvPicPr>
          <p:nvPr/>
        </p:nvPicPr>
        <p:blipFill>
          <a:blip r:embed="rId5" cstate="print"/>
          <a:srcRect l="15428" t="11200" r="17715" b="16001"/>
          <a:stretch>
            <a:fillRect/>
          </a:stretch>
        </p:blipFill>
        <p:spPr bwMode="auto">
          <a:xfrm rot="1585490">
            <a:off x="3795288" y="4205712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Потребности для коммерческих запросов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980728"/>
            <a:ext cx="2843808" cy="432048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980728"/>
            <a:ext cx="2880320" cy="432048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980728"/>
            <a:ext cx="2880320" cy="4320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95536" y="980728"/>
            <a:ext cx="2267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latin typeface="+mj-lt"/>
                <a:ea typeface="+mj-ea"/>
                <a:cs typeface="+mj-cs"/>
              </a:rPr>
              <a:t>Визуализация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312368" y="980728"/>
            <a:ext cx="2267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+mj-lt"/>
                <a:ea typeface="+mj-ea"/>
                <a:cs typeface="+mj-cs"/>
              </a:rPr>
              <a:t>Информация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084168" y="980728"/>
            <a:ext cx="273630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latin typeface="+mj-lt"/>
                <a:ea typeface="+mj-ea"/>
                <a:cs typeface="+mj-cs"/>
              </a:rPr>
              <a:t>Комфорт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1520" y="1556792"/>
            <a:ext cx="2736304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131840" y="1556792"/>
            <a:ext cx="2736304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012160" y="1556792"/>
            <a:ext cx="2736304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1520" y="1628800"/>
            <a:ext cx="2772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b="1" dirty="0"/>
              <a:t> Фото-описание</a:t>
            </a:r>
            <a:endParaRPr lang="en-US" sz="2000" b="1" dirty="0"/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Схемы</a:t>
            </a:r>
            <a:r>
              <a:rPr lang="en-US" sz="2000" b="1" dirty="0"/>
              <a:t>/</a:t>
            </a:r>
            <a:r>
              <a:rPr lang="ru-RU" sz="2000" b="1" dirty="0"/>
              <a:t>чертежи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Видео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31840" y="1700808"/>
            <a:ext cx="2844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b="1" dirty="0"/>
              <a:t> Вариация цены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Гарантия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Возврат</a:t>
            </a:r>
            <a:r>
              <a:rPr lang="en-US" sz="2000" b="1" dirty="0"/>
              <a:t>/</a:t>
            </a:r>
            <a:r>
              <a:rPr lang="ru-RU" sz="2000" b="1" dirty="0"/>
              <a:t>обмен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Тех. характеристики</a:t>
            </a:r>
          </a:p>
          <a:p>
            <a:pPr>
              <a:buFont typeface="Courier New" pitchFamily="49" charset="0"/>
              <a:buChar char="o"/>
            </a:pPr>
            <a:r>
              <a:rPr lang="en-US" sz="2000" b="1" dirty="0"/>
              <a:t> UGC-</a:t>
            </a:r>
            <a:r>
              <a:rPr lang="ru-RU" sz="2000" b="1" dirty="0"/>
              <a:t>контент (отзывы, рейтинг)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Документация</a:t>
            </a:r>
          </a:p>
          <a:p>
            <a:pPr>
              <a:buFont typeface="Courier New" pitchFamily="49" charset="0"/>
              <a:buChar char="o"/>
            </a:pP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012160" y="1700808"/>
            <a:ext cx="2844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b="1" dirty="0"/>
              <a:t> Способы</a:t>
            </a:r>
            <a:r>
              <a:rPr lang="en-US" sz="2000" b="1" dirty="0"/>
              <a:t>/</a:t>
            </a:r>
            <a:r>
              <a:rPr lang="ru-RU" sz="2000" b="1" dirty="0"/>
              <a:t>сроки доставки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Способы оплаты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Ближайшие ПВЗ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Телефон (бесплатный звонок)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</a:t>
            </a:r>
            <a:r>
              <a:rPr lang="ru-RU" sz="2000" b="1" dirty="0" err="1"/>
              <a:t>Онлайн-помощь</a:t>
            </a:r>
            <a:endParaRPr lang="ru-RU" sz="2000" b="1" dirty="0"/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Оформление на странице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dirty="0"/>
              <a:t> Акция</a:t>
            </a:r>
            <a:r>
              <a:rPr lang="en-US" sz="2000" b="1" dirty="0"/>
              <a:t>/</a:t>
            </a:r>
            <a:r>
              <a:rPr lang="ru-RU" sz="2000" b="1" dirty="0"/>
              <a:t>скидка</a:t>
            </a:r>
            <a:r>
              <a:rPr lang="en-US" sz="2000" b="1" dirty="0"/>
              <a:t>/ </a:t>
            </a:r>
            <a:r>
              <a:rPr lang="ru-RU" sz="2000" b="1" dirty="0"/>
              <a:t>рассрочка</a:t>
            </a:r>
          </a:p>
          <a:p>
            <a:pPr>
              <a:buFont typeface="Courier New" pitchFamily="49" charset="0"/>
              <a:buChar char="o"/>
            </a:pP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259632" y="5661248"/>
            <a:ext cx="6516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Нишевые</a:t>
            </a:r>
            <a:r>
              <a:rPr lang="ru-RU" sz="2800" b="1" dirty="0"/>
              <a:t> потребности пользователей</a:t>
            </a:r>
            <a:endParaRPr lang="ru-RU" sz="2800" dirty="0"/>
          </a:p>
        </p:txBody>
      </p:sp>
      <p:pic>
        <p:nvPicPr>
          <p:cNvPr id="40962" name="Picture 2" descr="https://openclipart.org/image/2400px/svg_to_png/218242/14309542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661248"/>
            <a:ext cx="504056" cy="50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>
                <a:latin typeface="+mj-lt"/>
                <a:ea typeface="+mj-ea"/>
                <a:cs typeface="+mj-cs"/>
              </a:rPr>
              <a:t>Где искать </a:t>
            </a:r>
            <a:r>
              <a:rPr lang="ru-RU" sz="4400" noProof="0" dirty="0" err="1">
                <a:latin typeface="+mj-lt"/>
                <a:ea typeface="+mj-ea"/>
                <a:cs typeface="+mj-cs"/>
              </a:rPr>
              <a:t>нишевые</a:t>
            </a:r>
            <a:r>
              <a:rPr lang="ru-RU" sz="4400" noProof="0" dirty="0">
                <a:latin typeface="+mj-lt"/>
                <a:ea typeface="+mj-ea"/>
                <a:cs typeface="+mj-cs"/>
              </a:rPr>
              <a:t> потребности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07904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124744"/>
            <a:ext cx="81369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1. Владельцы бизнесов и представители компаний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2186861"/>
            <a:ext cx="813690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2. Анализ сайтов и </a:t>
            </a:r>
            <a:r>
              <a:rPr lang="en-US" sz="2800" b="1" dirty="0"/>
              <a:t>UGC-</a:t>
            </a:r>
            <a:r>
              <a:rPr lang="ru-RU" sz="2800" b="1" dirty="0"/>
              <a:t>контент (вопросы, отзывы) у конкурентов.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3627021"/>
            <a:ext cx="813690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3. Форумы, </a:t>
            </a:r>
            <a:r>
              <a:rPr lang="ru-RU" sz="2800" b="1" dirty="0" err="1"/>
              <a:t>отзовики</a:t>
            </a:r>
            <a:r>
              <a:rPr lang="ru-RU" sz="2800" b="1" dirty="0"/>
              <a:t> и </a:t>
            </a:r>
            <a:r>
              <a:rPr lang="ru-RU" sz="2800" b="1" dirty="0" err="1"/>
              <a:t>тематичные</a:t>
            </a:r>
            <a:r>
              <a:rPr lang="ru-RU" sz="2800" b="1" dirty="0"/>
              <a:t> блоги (</a:t>
            </a:r>
            <a:r>
              <a:rPr lang="en-US" sz="2800" b="1" dirty="0"/>
              <a:t>otvet.mail.ru</a:t>
            </a:r>
            <a:r>
              <a:rPr lang="ru-RU" sz="2800" b="1" dirty="0"/>
              <a:t>, </a:t>
            </a:r>
            <a:r>
              <a:rPr lang="en-US" sz="2800" b="1" dirty="0"/>
              <a:t>irecommend.ru)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5138028"/>
            <a:ext cx="813690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4</a:t>
            </a:r>
            <a:r>
              <a:rPr lang="ru-RU" sz="2800" b="1" dirty="0"/>
              <a:t>. </a:t>
            </a:r>
            <a:r>
              <a:rPr lang="ru-RU" sz="2800" b="1" dirty="0" err="1"/>
              <a:t>Хеш-теги</a:t>
            </a:r>
            <a:r>
              <a:rPr lang="ru-RU" sz="2800" b="1" dirty="0"/>
              <a:t> в социальных сетях (</a:t>
            </a:r>
            <a:r>
              <a:rPr lang="en-US" sz="2800" b="1" dirty="0"/>
              <a:t>#</a:t>
            </a:r>
            <a:r>
              <a:rPr lang="ru-RU" sz="2800" b="1" dirty="0"/>
              <a:t>услуга, </a:t>
            </a:r>
            <a:r>
              <a:rPr lang="en-US" sz="2800" b="1" dirty="0"/>
              <a:t>#</a:t>
            </a:r>
            <a:r>
              <a:rPr lang="ru-RU" sz="2800" b="1" dirty="0"/>
              <a:t>продукт)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0" y="836713"/>
            <a:ext cx="9144000" cy="72008"/>
          </a:xfrm>
          <a:prstGeom prst="rect">
            <a:avLst/>
          </a:prstGeo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0"/>
            <a:ext cx="8229600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>
                <a:latin typeface="+mj-lt"/>
                <a:ea typeface="+mj-ea"/>
                <a:cs typeface="+mj-cs"/>
              </a:rPr>
              <a:t>Пример</a:t>
            </a:r>
            <a:r>
              <a:rPr lang="en-US" sz="4400" noProof="0" dirty="0">
                <a:latin typeface="+mj-lt"/>
                <a:ea typeface="+mj-ea"/>
                <a:cs typeface="+mj-cs"/>
              </a:rPr>
              <a:t>: </a:t>
            </a:r>
            <a:r>
              <a:rPr lang="ru-RU" sz="4400" dirty="0">
                <a:latin typeface="+mj-lt"/>
                <a:ea typeface="+mj-ea"/>
                <a:cs typeface="+mj-cs"/>
              </a:rPr>
              <a:t>производитель теплиц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85835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 Создаем таблицу с базовыми потребностями.</a:t>
            </a:r>
          </a:p>
          <a:p>
            <a:r>
              <a:rPr lang="ru-RU" sz="2400" b="1" dirty="0"/>
              <a:t>2. </a:t>
            </a:r>
            <a:r>
              <a:rPr lang="ru-RU" sz="2400" b="1" dirty="0" err="1"/>
              <a:t>Парсим</a:t>
            </a:r>
            <a:r>
              <a:rPr lang="ru-RU" sz="2400" b="1" dirty="0"/>
              <a:t> конкурентов (</a:t>
            </a:r>
            <a:r>
              <a:rPr lang="en-US" sz="2400" b="1" dirty="0"/>
              <a:t>megaindex.com </a:t>
            </a:r>
            <a:r>
              <a:rPr lang="ru-RU" sz="2400" b="1" dirty="0"/>
              <a:t>– по видимости основного топа</a:t>
            </a:r>
            <a:r>
              <a:rPr lang="en-US" sz="2400" b="1" dirty="0"/>
              <a:t>)</a:t>
            </a:r>
            <a:r>
              <a:rPr lang="ru-RU" sz="2400" b="1" dirty="0"/>
              <a:t> и анализируем контент. 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8</a:t>
            </a:r>
          </a:p>
        </p:txBody>
      </p:sp>
      <p:pic>
        <p:nvPicPr>
          <p:cNvPr id="10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85456"/>
            <a:ext cx="8496944" cy="331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5643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995936" y="3573016"/>
            <a:ext cx="100811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148064" y="3356992"/>
            <a:ext cx="3995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2. Дополнительное оборудование</a:t>
            </a:r>
            <a:br>
              <a:rPr lang="ru-RU" sz="2000" b="1" dirty="0"/>
            </a:br>
            <a:r>
              <a:rPr lang="ru-RU" sz="2000" b="1" dirty="0"/>
              <a:t>Продажа комплектами</a:t>
            </a:r>
            <a:endParaRPr lang="ru-RU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4499992" y="1052736"/>
            <a:ext cx="432048" cy="108012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004048" y="1052736"/>
            <a:ext cx="432048" cy="10081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076056" y="1052736"/>
            <a:ext cx="1296144" cy="108012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059832" y="2276872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1. Проработка рейтинговой части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48233"/>
          <a:stretch>
            <a:fillRect/>
          </a:stretch>
        </p:blipFill>
        <p:spPr bwMode="auto">
          <a:xfrm>
            <a:off x="251520" y="4725144"/>
            <a:ext cx="8388424" cy="183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323528" y="5013176"/>
            <a:ext cx="54726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55976" y="5517232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3. Навигация внутри товара</a:t>
            </a:r>
            <a:endParaRPr lang="ru-RU" sz="2000" dirty="0"/>
          </a:p>
        </p:txBody>
      </p:sp>
      <p:pic>
        <p:nvPicPr>
          <p:cNvPr id="29" name="Picture 2" descr="C:\Users\HP\YandexDisk-senior.akulov@yandex.ru 2\Максим(личная)\Российская Школа SEO\Конференции\Продвижение без пафоса 02.2019\bez-pafosa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6143552"/>
            <a:ext cx="1008112" cy="66982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707904" y="64886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679</Words>
  <Application>Microsoft Office PowerPoint</Application>
  <PresentationFormat>Экран (4:3)</PresentationFormat>
  <Paragraphs>147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Courier New</vt:lpstr>
      <vt:lpstr>Wingdings</vt:lpstr>
      <vt:lpstr>Тема Office</vt:lpstr>
      <vt:lpstr>Продвижение сайтов на основе оптимизации интента  без глубоких знаний SEO </vt:lpstr>
      <vt:lpstr>Первые факторы ранжирования</vt:lpstr>
      <vt:lpstr>Введение ссылочных алгоритмов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Поведенческие факторы (Яндекс)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Полный обзор алгоритма Баден-Баден</dc:title>
  <dc:creator>Максим</dc:creator>
  <cp:lastModifiedBy>Алексей Бузин</cp:lastModifiedBy>
  <cp:revision>236</cp:revision>
  <dcterms:created xsi:type="dcterms:W3CDTF">2017-09-23T05:31:09Z</dcterms:created>
  <dcterms:modified xsi:type="dcterms:W3CDTF">2019-02-04T08:18:43Z</dcterms:modified>
</cp:coreProperties>
</file>